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" panose="020B0604020202020204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erandory Condense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ustryarc.com/Report/17933/route-optimization-software-marke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droitmarketresearch.com/press-release/route-optimization-market" TargetMode="External"/><Relationship Id="rId4" Type="http://schemas.openxmlformats.org/officeDocument/2006/relationships/hyperlink" Target="https://www.globenewswire.com/en/news-release/2021/05/26/2236398/0/en/Route-Optimization-Market-to-hit-USD-9-1-Billion-by-2028-Insights-on-Key-Trends-COVID-19-Impact-Value-Chain-Analysis-Strategic-Initiatives-and-Future-Outlook-Adroit-Market-Research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47862" y="4045452"/>
            <a:ext cx="14192276" cy="261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8"/>
              </a:lnSpc>
            </a:pPr>
            <a:r>
              <a:rPr lang="en-US" sz="10316" spc="371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Ecorotas</a:t>
            </a:r>
            <a:endParaRPr lang="en-US" sz="10316" spc="37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9078"/>
              </a:lnSpc>
            </a:pPr>
            <a:r>
              <a:rPr lang="en-US" sz="10316" spc="3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Otimização de trajetos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493" y="8678863"/>
            <a:ext cx="1821874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1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Por: Camila Coelho, Eduardo Vieira e Guilherme Mingarelli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4382" y="3997655"/>
            <a:ext cx="18596765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spc="131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Você sabia que empresas perdem milhões e aumentam suas emissões de carbono por rotas ineficientes diariamente?</a:t>
            </a:r>
          </a:p>
          <a:p>
            <a:pPr algn="ctr">
              <a:lnSpc>
                <a:spcPts val="6900"/>
              </a:lnSpc>
            </a:pPr>
            <a:endParaRPr lang="en-US" sz="6000" spc="131">
              <a:solidFill>
                <a:srgbClr val="F6F0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181893"/>
            <a:ext cx="50817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216">
                <a:solidFill>
                  <a:srgbClr val="050F05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7" name="Freeform 7"/>
          <p:cNvSpPr/>
          <p:nvPr/>
        </p:nvSpPr>
        <p:spPr>
          <a:xfrm>
            <a:off x="15763973" y="0"/>
            <a:ext cx="1754437" cy="1754437"/>
          </a:xfrm>
          <a:custGeom>
            <a:avLst/>
            <a:gdLst/>
            <a:ahLst/>
            <a:cxnLst/>
            <a:rect l="l" t="t" r="r" b="b"/>
            <a:pathLst>
              <a:path w="1754437" h="1754437">
                <a:moveTo>
                  <a:pt x="0" y="0"/>
                </a:moveTo>
                <a:lnTo>
                  <a:pt x="1754437" y="0"/>
                </a:lnTo>
                <a:lnTo>
                  <a:pt x="1754437" y="1754437"/>
                </a:lnTo>
                <a:lnTo>
                  <a:pt x="0" y="175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59300" y="8794750"/>
            <a:ext cx="259110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  <a:spcBef>
                <a:spcPct val="0"/>
              </a:spcBef>
            </a:pPr>
            <a:r>
              <a:rPr lang="en-US" sz="9999" spc="359">
                <a:solidFill>
                  <a:srgbClr val="F6F0D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7078" y="9941255"/>
            <a:ext cx="2077835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999" u="sng" spc="35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 tooltip="https://www.industryarc.com/Report/17933/route-optimization-software-market.html"/>
              </a:rPr>
              <a:t>IndustryARC</a:t>
            </a:r>
            <a:r>
              <a:rPr lang="en-US" sz="999" u="sng" spc="3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 tooltip="https://www.industryarc.com/Report/17933/route-optimization-software-market.html"/>
              </a:rPr>
              <a:t> — Route Optimization Software Market Size Report, 2022-2027</a:t>
            </a:r>
            <a:r>
              <a:rPr lang="en-US" sz="999" u="sng" spc="3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99" u="sng" spc="3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 tooltip="https://www.industryarc.com/Report/17933/route-optimization-software-market.html"/>
              </a:rPr>
              <a:t>industryarc.co</a:t>
            </a:r>
            <a:r>
              <a:rPr lang="en-US" sz="999" u="sng" spc="3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m, </a:t>
            </a:r>
            <a:r>
              <a:rPr lang="en-US" sz="999" u="sng" spc="3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 tooltip="https://www.globenewswire.com/en/news-release/2021/05/26/2236398/0/en/Route-Optimization-Market-to-hit-USD-9-1-Billion-by-2028-Insights-on-Key-Trends-COVID-19-Impact-Value-Chain-Analysis-Strategic-Initiatives-and-Future-Outlook-Adroit-Market-Research.html"/>
              </a:rPr>
              <a:t>GlobeNewswire — Route Optimization Market to hit USD 9.1 Billion by 2028 -</a:t>
            </a:r>
            <a:r>
              <a:rPr lang="en-US" sz="999" u="sng" spc="3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99" u="sng" spc="3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 tooltip="https://www.globenewswire.com/en/news-release/2021/05/26/2236398/0/en/Route-Optimization-Market-to-hit-USD-9-1-Billion-by-2028-Insights-on-Key-Trends-COVID-19-Impact-Value-Chain-Analysis-Strategic-Initiatives-and-Future-Outlook-Adroit-Market-Research.html"/>
              </a:rPr>
              <a:t>globenewswire.com</a:t>
            </a:r>
            <a:r>
              <a:rPr lang="en-US" sz="999" u="sng" spc="3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999" u="sng" spc="35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 tooltip="https://www.adroitmarketresearch.com/press-release/route-optimization-market"/>
              </a:rPr>
              <a:t>https://www.adroitmarketresearch.com/press-release/route-optimization-market</a:t>
            </a:r>
          </a:p>
          <a:p>
            <a:pPr algn="ctr">
              <a:lnSpc>
                <a:spcPts val="1399"/>
              </a:lnSpc>
              <a:spcBef>
                <a:spcPct val="0"/>
              </a:spcBef>
            </a:pPr>
            <a:endParaRPr lang="en-US" sz="999" u="sng" spc="35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hlinkClick r:id="rId5" tooltip="https://www.adroitmarketresearch.com/press-release/route-optimization-mark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7078" y="9654794"/>
            <a:ext cx="7313265" cy="18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 spc="3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https://www.sp.senai.br/noticia/fiesp-senai-sp-e-sebrae-sp-lancam-jornada-de-descarbonizacao-para-a-industria-paulista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81893"/>
            <a:ext cx="50817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216">
                <a:solidFill>
                  <a:srgbClr val="050F05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6" name="Freeform 6"/>
          <p:cNvSpPr/>
          <p:nvPr/>
        </p:nvSpPr>
        <p:spPr>
          <a:xfrm>
            <a:off x="15763973" y="0"/>
            <a:ext cx="1754437" cy="1754437"/>
          </a:xfrm>
          <a:custGeom>
            <a:avLst/>
            <a:gdLst/>
            <a:ahLst/>
            <a:cxnLst/>
            <a:rect l="l" t="t" r="r" b="b"/>
            <a:pathLst>
              <a:path w="1754437" h="1754437">
                <a:moveTo>
                  <a:pt x="0" y="0"/>
                </a:moveTo>
                <a:lnTo>
                  <a:pt x="1754437" y="0"/>
                </a:lnTo>
                <a:lnTo>
                  <a:pt x="1754437" y="1754437"/>
                </a:lnTo>
                <a:lnTo>
                  <a:pt x="0" y="175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59300" y="8794750"/>
            <a:ext cx="259110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  <a:spcBef>
                <a:spcPct val="0"/>
              </a:spcBef>
            </a:pPr>
            <a:r>
              <a:rPr lang="en-US" sz="9999" spc="359">
                <a:solidFill>
                  <a:srgbClr val="F6F0D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069" y="3031490"/>
            <a:ext cx="17595593" cy="281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endParaRPr dirty="0"/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143" dirty="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Dados </a:t>
            </a:r>
            <a:r>
              <a:rPr lang="pt-BR" sz="3999" spc="143" dirty="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informam</a:t>
            </a:r>
            <a:r>
              <a:rPr lang="en-US" sz="3999" spc="143" dirty="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pt-BR" sz="3999" spc="143" dirty="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mesmo</a:t>
            </a:r>
            <a:r>
              <a:rPr lang="en-US" sz="3999" spc="143" dirty="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3999" spc="143" dirty="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veículos</a:t>
            </a:r>
            <a:r>
              <a:rPr lang="en-US" sz="3999" spc="143" dirty="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pesados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sendo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menores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em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âmbito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nacional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eles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tem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o dobro de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emissão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de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veículos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leves</a:t>
            </a:r>
            <a:r>
              <a:rPr lang="en-US" sz="2000" spc="143" dirty="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.(https://industryarc.com).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1000" y="6421272"/>
            <a:ext cx="18099931" cy="184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999" spc="143" dirty="0">
                <a:solidFill>
                  <a:srgbClr val="F6F0DF"/>
                </a:solidFill>
                <a:latin typeface="Arial"/>
                <a:cs typeface="Arial"/>
              </a:rPr>
              <a:t>Mercado de software de otimização de rotas preparado para crescimento explosivo, projetado para atingir US$ 23,50 bilhões até 2032</a:t>
            </a:r>
            <a:r>
              <a:rPr lang="pt-BR" sz="2000" spc="143" dirty="0">
                <a:solidFill>
                  <a:srgbClr val="F6F0DF"/>
                </a:solidFill>
                <a:latin typeface="Arial"/>
                <a:cs typeface="Arial"/>
              </a:rPr>
              <a:t>.(https://finance.yahoo.com/news/occidental-ceo-warns-us-risk-205933023.html) - 11 de outubro de 2024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061778"/>
            <a:ext cx="18288000" cy="202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Entrega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de um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sistema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capaz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de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realizar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buscas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que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mostre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de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maneira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eficiente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a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melhor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rota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junto de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características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da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rota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evidenciando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a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quantidade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de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emissão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de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carbono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e com </a:t>
            </a:r>
            <a:r>
              <a:rPr lang="en-US" sz="3999" spc="143" dirty="0" err="1">
                <a:solidFill>
                  <a:srgbClr val="F6F0DF"/>
                </a:solidFill>
                <a:latin typeface="Arial"/>
                <a:cs typeface="Arial"/>
                <a:sym typeface="Arial"/>
              </a:rPr>
              <a:t>tecnologia</a:t>
            </a:r>
            <a:r>
              <a:rPr lang="en-US" sz="3999" spc="143" dirty="0">
                <a:solidFill>
                  <a:srgbClr val="F6F0DF"/>
                </a:solidFill>
                <a:latin typeface="Arial"/>
                <a:cs typeface="Arial"/>
                <a:sym typeface="Arial"/>
              </a:rPr>
              <a:t> open source.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176700" y="8794750"/>
            <a:ext cx="424309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  <a:spcBef>
                <a:spcPct val="0"/>
              </a:spcBef>
            </a:pPr>
            <a:r>
              <a:rPr lang="en-US" sz="9999" spc="359">
                <a:solidFill>
                  <a:srgbClr val="F6F0D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181893"/>
            <a:ext cx="866055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216">
                <a:solidFill>
                  <a:srgbClr val="050F05"/>
                </a:solidFill>
                <a:latin typeface="Arial"/>
                <a:ea typeface="Arial"/>
                <a:cs typeface="Arial"/>
                <a:sym typeface="Arial"/>
              </a:rPr>
              <a:t> Objetivo e Justificativa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46572" y="0"/>
            <a:ext cx="1754437" cy="1754437"/>
          </a:xfrm>
          <a:custGeom>
            <a:avLst/>
            <a:gdLst/>
            <a:ahLst/>
            <a:cxnLst/>
            <a:rect l="l" t="t" r="r" b="b"/>
            <a:pathLst>
              <a:path w="1754437" h="1754437">
                <a:moveTo>
                  <a:pt x="0" y="0"/>
                </a:moveTo>
                <a:lnTo>
                  <a:pt x="1754437" y="0"/>
                </a:lnTo>
                <a:lnTo>
                  <a:pt x="1754437" y="1754437"/>
                </a:lnTo>
                <a:lnTo>
                  <a:pt x="0" y="175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0653" y="2618457"/>
            <a:ext cx="12846695" cy="593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8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Desenvolvimento do Sistema:</a:t>
            </a:r>
          </a:p>
          <a:p>
            <a:pPr algn="ctr">
              <a:lnSpc>
                <a:spcPts val="7000"/>
              </a:lnSpc>
            </a:pPr>
            <a:endParaRPr lang="en-US" sz="5000" spc="180">
              <a:solidFill>
                <a:srgbClr val="F6F0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spc="216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Python, Folium, OSMNX, Flask 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spc="216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spc="216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Html, CSS, JavaScript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6000" spc="216">
              <a:solidFill>
                <a:srgbClr val="F6F0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186895" y="8794750"/>
            <a:ext cx="403920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  <a:spcBef>
                <a:spcPct val="0"/>
              </a:spcBef>
            </a:pPr>
            <a:r>
              <a:rPr lang="en-US" sz="9999" spc="359">
                <a:solidFill>
                  <a:srgbClr val="F6F0D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334293"/>
            <a:ext cx="601387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216">
                <a:solidFill>
                  <a:srgbClr val="050F05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36378" y="0"/>
            <a:ext cx="1754437" cy="1754437"/>
          </a:xfrm>
          <a:custGeom>
            <a:avLst/>
            <a:gdLst/>
            <a:ahLst/>
            <a:cxnLst/>
            <a:rect l="l" t="t" r="r" b="b"/>
            <a:pathLst>
              <a:path w="1754437" h="1754437">
                <a:moveTo>
                  <a:pt x="0" y="0"/>
                </a:moveTo>
                <a:lnTo>
                  <a:pt x="1754437" y="0"/>
                </a:lnTo>
                <a:lnTo>
                  <a:pt x="1754437" y="1754437"/>
                </a:lnTo>
                <a:lnTo>
                  <a:pt x="0" y="175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859893" y="0"/>
            <a:ext cx="1754437" cy="1754437"/>
          </a:xfrm>
          <a:custGeom>
            <a:avLst/>
            <a:gdLst/>
            <a:ahLst/>
            <a:cxnLst/>
            <a:rect l="l" t="t" r="r" b="b"/>
            <a:pathLst>
              <a:path w="1754437" h="1754437">
                <a:moveTo>
                  <a:pt x="0" y="0"/>
                </a:moveTo>
                <a:lnTo>
                  <a:pt x="1754436" y="0"/>
                </a:lnTo>
                <a:lnTo>
                  <a:pt x="1754436" y="1754437"/>
                </a:lnTo>
                <a:lnTo>
                  <a:pt x="0" y="1754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76" t="137" b="5854"/>
          <a:stretch>
            <a:fillRect/>
          </a:stretch>
        </p:blipFill>
        <p:spPr>
          <a:xfrm>
            <a:off x="1323932" y="1875868"/>
            <a:ext cx="15296793" cy="813582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163380" y="8794750"/>
            <a:ext cx="450949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  <a:spcBef>
                <a:spcPct val="0"/>
              </a:spcBef>
            </a:pPr>
            <a:r>
              <a:rPr lang="en-US" sz="9999" spc="359">
                <a:solidFill>
                  <a:srgbClr val="F6F0D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532665" y="333375"/>
            <a:ext cx="1157356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216">
                <a:solidFill>
                  <a:srgbClr val="050F05"/>
                </a:solidFill>
                <a:latin typeface="Arial"/>
                <a:ea typeface="Arial"/>
                <a:cs typeface="Arial"/>
                <a:sym typeface="Arial"/>
              </a:rPr>
              <a:t>Resultados Alcançados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6867" y="2675053"/>
            <a:ext cx="16714266" cy="592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3927" lvl="1" indent="-591964" algn="l">
              <a:lnSpc>
                <a:spcPts val="7677"/>
              </a:lnSpc>
              <a:buFont typeface="Arial"/>
              <a:buChar char="•"/>
            </a:pPr>
            <a:r>
              <a:rPr lang="en-US" sz="5483" spc="197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Integração do Sistema BackEnd e FrontEnd.</a:t>
            </a:r>
          </a:p>
          <a:p>
            <a:pPr algn="l">
              <a:lnSpc>
                <a:spcPts val="7677"/>
              </a:lnSpc>
            </a:pPr>
            <a:endParaRPr lang="en-US" sz="5483" spc="197">
              <a:solidFill>
                <a:srgbClr val="F6F0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3927" lvl="1" indent="-591964" algn="l">
              <a:lnSpc>
                <a:spcPts val="7677"/>
              </a:lnSpc>
              <a:buFont typeface="Arial"/>
              <a:buChar char="•"/>
            </a:pPr>
            <a:r>
              <a:rPr lang="en-US" sz="5483" spc="197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Limitação no processamento do Geodataframe (OSMNx)</a:t>
            </a:r>
          </a:p>
          <a:p>
            <a:pPr algn="l">
              <a:lnSpc>
                <a:spcPts val="7677"/>
              </a:lnSpc>
            </a:pPr>
            <a:endParaRPr lang="en-US" sz="5483" spc="197">
              <a:solidFill>
                <a:srgbClr val="F6F0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3927" lvl="1" indent="-591964" algn="l">
              <a:lnSpc>
                <a:spcPts val="7677"/>
              </a:lnSpc>
              <a:buFont typeface="Arial"/>
              <a:buChar char="•"/>
            </a:pPr>
            <a:r>
              <a:rPr lang="en-US" sz="5483" spc="197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Desenvolvimento das Páginas Web.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186225" y="8794750"/>
            <a:ext cx="405259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  <a:spcBef>
                <a:spcPct val="0"/>
              </a:spcBef>
            </a:pPr>
            <a:r>
              <a:rPr lang="en-US" sz="9999" spc="359">
                <a:solidFill>
                  <a:srgbClr val="F6F0D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5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2102" y="333375"/>
            <a:ext cx="601387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216">
                <a:solidFill>
                  <a:srgbClr val="050F05"/>
                </a:solidFill>
                <a:latin typeface="Arial"/>
                <a:ea typeface="Arial"/>
                <a:cs typeface="Arial"/>
                <a:sym typeface="Arial"/>
              </a:rPr>
              <a:t>Dificuldades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37047" y="0"/>
            <a:ext cx="1754437" cy="1754437"/>
          </a:xfrm>
          <a:custGeom>
            <a:avLst/>
            <a:gdLst/>
            <a:ahLst/>
            <a:cxnLst/>
            <a:rect l="l" t="t" r="r" b="b"/>
            <a:pathLst>
              <a:path w="1754437" h="1754437">
                <a:moveTo>
                  <a:pt x="0" y="0"/>
                </a:moveTo>
                <a:lnTo>
                  <a:pt x="1754437" y="0"/>
                </a:lnTo>
                <a:lnTo>
                  <a:pt x="1754437" y="1754437"/>
                </a:lnTo>
                <a:lnTo>
                  <a:pt x="0" y="175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9185" y="2595563"/>
            <a:ext cx="15269629" cy="654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6360"/>
              </a:lnSpc>
              <a:buFont typeface="Arial"/>
              <a:buChar char="•"/>
            </a:pPr>
            <a:r>
              <a:rPr lang="en-US" sz="6000" spc="216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Sistema de visualização e análise de dados.</a:t>
            </a:r>
          </a:p>
          <a:p>
            <a:pPr algn="l">
              <a:lnSpc>
                <a:spcPts val="6360"/>
              </a:lnSpc>
            </a:pPr>
            <a:endParaRPr lang="en-US" sz="6000" spc="216">
              <a:solidFill>
                <a:srgbClr val="F6F0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0" lvl="1" indent="-647700" algn="l">
              <a:lnSpc>
                <a:spcPts val="6360"/>
              </a:lnSpc>
              <a:buFont typeface="Arial"/>
              <a:buChar char="•"/>
            </a:pPr>
            <a:r>
              <a:rPr lang="en-US" sz="6000" spc="216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Integração de API de dados de trânsito em tempo real.</a:t>
            </a:r>
          </a:p>
          <a:p>
            <a:pPr algn="l">
              <a:lnSpc>
                <a:spcPts val="6360"/>
              </a:lnSpc>
            </a:pPr>
            <a:endParaRPr lang="en-US" sz="6000" spc="216">
              <a:solidFill>
                <a:srgbClr val="F6F0D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95400" lvl="1" indent="-647700" algn="l">
              <a:lnSpc>
                <a:spcPts val="6360"/>
              </a:lnSpc>
              <a:buFont typeface="Arial"/>
              <a:buChar char="•"/>
            </a:pPr>
            <a:r>
              <a:rPr lang="en-US" sz="6000" spc="216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Desenvolvimento de um aplicativo mobile.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184365" y="8794750"/>
            <a:ext cx="408980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  <a:spcBef>
                <a:spcPct val="0"/>
              </a:spcBef>
            </a:pPr>
            <a:r>
              <a:rPr lang="en-US" sz="9999" spc="359">
                <a:solidFill>
                  <a:srgbClr val="F6F0DF"/>
                </a:solidFill>
                <a:latin typeface="Perandory Condensed"/>
                <a:ea typeface="Perandory Condensed"/>
                <a:cs typeface="Perandory Condensed"/>
                <a:sym typeface="Perandory Condensed"/>
              </a:rPr>
              <a:t>6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333375"/>
            <a:ext cx="836092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216">
                <a:solidFill>
                  <a:srgbClr val="050F05"/>
                </a:solidFill>
                <a:latin typeface="Arial"/>
                <a:ea typeface="Arial"/>
                <a:cs typeface="Arial"/>
                <a:sym typeface="Arial"/>
              </a:rPr>
              <a:t>Melhorias futuras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38908" y="0"/>
            <a:ext cx="1754437" cy="1754437"/>
          </a:xfrm>
          <a:custGeom>
            <a:avLst/>
            <a:gdLst/>
            <a:ahLst/>
            <a:cxnLst/>
            <a:rect l="l" t="t" r="r" b="b"/>
            <a:pathLst>
              <a:path w="1754437" h="1754437">
                <a:moveTo>
                  <a:pt x="0" y="0"/>
                </a:moveTo>
                <a:lnTo>
                  <a:pt x="1754437" y="0"/>
                </a:lnTo>
                <a:lnTo>
                  <a:pt x="1754437" y="1754437"/>
                </a:lnTo>
                <a:lnTo>
                  <a:pt x="0" y="175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27945" b="2794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638813" y="3062960"/>
            <a:ext cx="17010373" cy="176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</a:pPr>
            <a:r>
              <a:rPr lang="en-US" sz="12511" spc="450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Muito Obrigado!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8813" y="5358182"/>
            <a:ext cx="17821721" cy="379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3"/>
              </a:lnSpc>
              <a:spcBef>
                <a:spcPct val="0"/>
              </a:spcBef>
            </a:pPr>
            <a:r>
              <a:rPr lang="en-US" sz="10316" spc="371">
                <a:solidFill>
                  <a:srgbClr val="F6F0DF"/>
                </a:solidFill>
                <a:latin typeface="Arial"/>
                <a:ea typeface="Arial"/>
                <a:cs typeface="Arial"/>
                <a:sym typeface="Arial"/>
              </a:rPr>
              <a:t>Projeto SIC - Samsung Inovation Campus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8288000" cy="1754437"/>
            <a:chOff x="0" y="0"/>
            <a:chExt cx="4816593" cy="462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462074"/>
            </a:xfrm>
            <a:custGeom>
              <a:avLst/>
              <a:gdLst/>
              <a:ahLst/>
              <a:cxnLst/>
              <a:rect l="l" t="t" r="r" b="b"/>
              <a:pathLst>
                <a:path w="4816592" h="462074">
                  <a:moveTo>
                    <a:pt x="0" y="0"/>
                  </a:moveTo>
                  <a:lnTo>
                    <a:pt x="4816592" y="0"/>
                  </a:lnTo>
                  <a:lnTo>
                    <a:pt x="4816592" y="462074"/>
                  </a:lnTo>
                  <a:lnTo>
                    <a:pt x="0" y="462074"/>
                  </a:lnTo>
                  <a:close/>
                </a:path>
              </a:pathLst>
            </a:custGeom>
            <a:solidFill>
              <a:srgbClr val="F6F0D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50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97621" y="334293"/>
            <a:ext cx="549785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216">
                <a:solidFill>
                  <a:srgbClr val="050F05"/>
                </a:solidFill>
                <a:latin typeface="Arial"/>
                <a:ea typeface="Arial"/>
                <a:cs typeface="Arial"/>
                <a:sym typeface="Arial"/>
              </a:rPr>
              <a:t>Agradecimento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971142" y="0"/>
            <a:ext cx="1754437" cy="1754437"/>
          </a:xfrm>
          <a:custGeom>
            <a:avLst/>
            <a:gdLst/>
            <a:ahLst/>
            <a:cxnLst/>
            <a:rect l="l" t="t" r="r" b="b"/>
            <a:pathLst>
              <a:path w="1754437" h="1754437">
                <a:moveTo>
                  <a:pt x="0" y="0"/>
                </a:moveTo>
                <a:lnTo>
                  <a:pt x="1754437" y="0"/>
                </a:lnTo>
                <a:lnTo>
                  <a:pt x="1754437" y="1754437"/>
                </a:lnTo>
                <a:lnTo>
                  <a:pt x="0" y="1754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280</Words>
  <Application>Microsoft Office PowerPoint</Application>
  <PresentationFormat>Personalizar</PresentationFormat>
  <Paragraphs>42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Calibri</vt:lpstr>
      <vt:lpstr>Perandory Condensed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and Beige Recycling Modern Presentation</dc:title>
  <cp:lastModifiedBy>JÚLIO OLIVEIRA</cp:lastModifiedBy>
  <cp:revision>5</cp:revision>
  <dcterms:created xsi:type="dcterms:W3CDTF">2006-08-16T00:00:00Z</dcterms:created>
  <dcterms:modified xsi:type="dcterms:W3CDTF">2024-11-22T00:21:07Z</dcterms:modified>
  <dc:identifier>DAGWeqySy_s</dc:identifier>
</cp:coreProperties>
</file>